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7" r:id="rId2"/>
    <p:sldId id="397" r:id="rId3"/>
    <p:sldId id="287" r:id="rId4"/>
    <p:sldId id="280" r:id="rId5"/>
    <p:sldId id="279" r:id="rId6"/>
    <p:sldId id="430" r:id="rId7"/>
    <p:sldId id="396" r:id="rId8"/>
    <p:sldId id="429" r:id="rId9"/>
    <p:sldId id="400" r:id="rId10"/>
    <p:sldId id="399" r:id="rId11"/>
    <p:sldId id="431" r:id="rId1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55B5-D302-4C8A-B690-F98915666CDA}" type="datetimeFigureOut">
              <a:rPr lang="pl-PL" smtClean="0"/>
              <a:t>2017-03-28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0614-B063-44BC-B414-E110ED0E92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6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2F74-E877-440D-ADA1-8E20A515E30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1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8DBE-A4D3-47DB-85BD-6A517800BFA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242-D7D6-440E-A5F9-D7ED51DF99B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8303-163F-4E41-A4B4-821048E19FE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6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6201-D13B-4B90-8FBD-13117A20B76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3B75-F596-4D9A-9EC4-A49BAEB135C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88A-2C2F-4DA6-A384-45F1028FF32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2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E268-8D76-405E-98AE-C2D6B29B10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blipFill dpi="0" rotWithShape="1">
            <a:blip r:embed="rId2" cstate="print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050" name="Picture 2" descr="C:\Users\m&amp;ms_empire\Desktop\Prezentacja Dział Szkoleń 2013\Szelki - Kopia\logo_meissen_to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70917"/>
            <a:ext cx="1669926" cy="548208"/>
          </a:xfrm>
          <a:prstGeom prst="rect">
            <a:avLst/>
          </a:prstGeom>
          <a:noFill/>
        </p:spPr>
      </p:pic>
      <p:pic>
        <p:nvPicPr>
          <p:cNvPr id="2052" name="Picture 4" descr="C:\Users\m&amp;ms_empire\Desktop\Prezentacja Dział Szkoleń 2013\Szelki - Kopia\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885" y="115069"/>
            <a:ext cx="2016224" cy="504056"/>
          </a:xfrm>
          <a:prstGeom prst="rect">
            <a:avLst/>
          </a:prstGeom>
          <a:noFill/>
        </p:spPr>
      </p:pic>
      <p:pic>
        <p:nvPicPr>
          <p:cNvPr id="2053" name="Picture 5" descr="C:\Users\m&amp;ms_empire\Desktop\Prezentacja Dział Szkoleń 2013\Szelki - Kopia\cersanit.png"/>
          <p:cNvPicPr>
            <a:picLocks noChangeAspect="1" noChangeArrowheads="1"/>
          </p:cNvPicPr>
          <p:nvPr userDrawn="1"/>
        </p:nvPicPr>
        <p:blipFill>
          <a:blip r:embed="rId5" cstate="print">
            <a:biLevel thresh="50000"/>
            <a:lum bright="100000"/>
          </a:blip>
          <a:srcRect t="30619" b="32378"/>
          <a:stretch>
            <a:fillRect/>
          </a:stretch>
        </p:blipFill>
        <p:spPr bwMode="auto">
          <a:xfrm>
            <a:off x="179513" y="132848"/>
            <a:ext cx="1800200" cy="486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52120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5EC-10E3-40EE-AF67-D99A0F5E57B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5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1B63-565B-4B9A-A1EC-DB8EF462974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9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B1C7-BF7A-4CFA-A820-A6F98F6C3BA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blipFill dpi="0" rotWithShape="1">
            <a:blip r:embed="rId13" cstate="print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``</a:t>
            </a:r>
          </a:p>
        </p:txBody>
      </p:sp>
      <p:pic>
        <p:nvPicPr>
          <p:cNvPr id="9" name="Picture 2" descr="C:\Users\m&amp;ms_empire\Desktop\Prezentacja Dział Szkoleń 2013\Szelki - Kopia\logo_meissen_to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70917"/>
            <a:ext cx="1669926" cy="548208"/>
          </a:xfrm>
          <a:prstGeom prst="rect">
            <a:avLst/>
          </a:prstGeom>
          <a:noFill/>
        </p:spPr>
      </p:pic>
      <p:pic>
        <p:nvPicPr>
          <p:cNvPr id="10" name="Picture 4" descr="C:\Users\m&amp;ms_empire\Desktop\Prezentacja Dział Szkoleń 2013\Szelki - Kopia\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27885" y="115069"/>
            <a:ext cx="2016224" cy="504056"/>
          </a:xfrm>
          <a:prstGeom prst="rect">
            <a:avLst/>
          </a:prstGeom>
          <a:noFill/>
        </p:spPr>
      </p:pic>
      <p:pic>
        <p:nvPicPr>
          <p:cNvPr id="11" name="Picture 5" descr="C:\Users\m&amp;ms_empire\Desktop\Prezentacja Dział Szkoleń 2013\Szelki - Kopia\cersanit.png"/>
          <p:cNvPicPr>
            <a:picLocks noChangeAspect="1" noChangeArrowheads="1"/>
          </p:cNvPicPr>
          <p:nvPr/>
        </p:nvPicPr>
        <p:blipFill>
          <a:blip r:embed="rId16" cstate="print">
            <a:biLevel thresh="50000"/>
            <a:lum bright="100000"/>
          </a:blip>
          <a:srcRect t="30619" b="32378"/>
          <a:stretch>
            <a:fillRect/>
          </a:stretch>
        </p:blipFill>
        <p:spPr bwMode="auto">
          <a:xfrm>
            <a:off x="179513" y="132848"/>
            <a:ext cx="1800200" cy="486277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-2989319" y="6597352"/>
            <a:ext cx="12133320" cy="260648"/>
          </a:xfrm>
          <a:prstGeom prst="rect">
            <a:avLst/>
          </a:prstGeom>
          <a:blipFill dpi="0" rotWithShape="1">
            <a:blip r:embed="rId13" cstate="print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>
              <a:solidFill>
                <a:prstClr val="white"/>
              </a:solidFill>
            </a:endParaRPr>
          </a:p>
        </p:txBody>
      </p:sp>
      <p:sp>
        <p:nvSpPr>
          <p:cNvPr id="13" name="Symbol zastępczy numeru slajdu 7"/>
          <p:cNvSpPr txBox="1">
            <a:spLocks/>
          </p:cNvSpPr>
          <p:nvPr/>
        </p:nvSpPr>
        <p:spPr>
          <a:xfrm>
            <a:off x="5796136" y="6556375"/>
            <a:ext cx="3384376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prstClr val="white"/>
                </a:solidFill>
              </a:rPr>
              <a:t>Подготовил</a:t>
            </a:r>
            <a:r>
              <a:rPr lang="pl-PL" sz="1400" dirty="0">
                <a:solidFill>
                  <a:prstClr val="white"/>
                </a:solidFill>
              </a:rPr>
              <a:t>: </a:t>
            </a:r>
            <a:r>
              <a:rPr lang="ru-RU" sz="1400" dirty="0">
                <a:solidFill>
                  <a:prstClr val="white"/>
                </a:solidFill>
              </a:rPr>
              <a:t>Отдел Развития</a:t>
            </a:r>
            <a:r>
              <a:rPr lang="pl-PL" sz="1400" dirty="0">
                <a:solidFill>
                  <a:prstClr val="white"/>
                </a:solidFill>
              </a:rPr>
              <a:t> ROVESE S.A.</a:t>
            </a:r>
          </a:p>
        </p:txBody>
      </p:sp>
    </p:spTree>
    <p:extLst>
      <p:ext uri="{BB962C8B-B14F-4D97-AF65-F5344CB8AC3E}">
        <p14:creationId xmlns:p14="http://schemas.microsoft.com/office/powerpoint/2010/main" val="32231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k.personal@cersani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3923928" cy="46085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0" y="733335"/>
            <a:ext cx="3923928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70C0"/>
                </a:solidFill>
                <a:latin typeface="+mn-lt"/>
              </a:rPr>
              <a:t>ЗАО «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Сызранская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Керамика» </a:t>
            </a:r>
          </a:p>
          <a:p>
            <a:pPr algn="ctr" eaLnBrk="1" hangingPunct="1"/>
            <a:r>
              <a:rPr lang="ru-RU" sz="2000" b="1" dirty="0">
                <a:solidFill>
                  <a:srgbClr val="0070C0"/>
                </a:solidFill>
                <a:latin typeface="+mn-lt"/>
              </a:rPr>
              <a:t>с 2009 года успешно развивается внутри европейского концерна </a:t>
            </a:r>
            <a:r>
              <a:rPr lang="pl-PL" sz="2000" b="1" dirty="0">
                <a:solidFill>
                  <a:srgbClr val="0070C0"/>
                </a:solidFill>
                <a:latin typeface="+mn-lt"/>
              </a:rPr>
              <a:t>ROVESE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eaLnBrk="1" hangingPunct="1"/>
            <a:endParaRPr lang="ru-RU" sz="800" dirty="0"/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+mn-lt"/>
              </a:rPr>
              <a:t>История концерна  начата ещё в 1968 г. с одного завода по производству керамики в Польше  г.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Krasnystaw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. </a:t>
            </a:r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+mn-lt"/>
              </a:rPr>
              <a:t>С 2011 года компания находится в первой десятке крупнейших производителей плитки и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санфаянса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. </a:t>
            </a:r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+mn-lt"/>
              </a:rPr>
              <a:t>Основные конкуренты – это «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Roco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 – Италия, «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Kohler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»- США, «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Toto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 - Япония, «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Duratex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 - Бразилия, «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Lamosa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-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Мексика, «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Marazzi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 - Италия.</a:t>
            </a:r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+mn-lt"/>
              </a:rPr>
              <a:t>Об успешности компании говорит широкий рынок сбыта: </a:t>
            </a:r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latin typeface="+mn-lt"/>
              </a:rPr>
              <a:t>Европа, Восточная Европа (Россия, Украина), Европейский союз (Литва, Латвия, Эстония, Чехия, Словакия, Венгрия, Румыния, Болгария, Германия, Франция, США, Великобритания, Ирландия, Швеция, Дания)</a:t>
            </a:r>
            <a:r>
              <a:rPr lang="ru-RU" sz="1600" b="1" dirty="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pl-PL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5233381" cy="58326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55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www.rovese.com</a:t>
            </a:r>
          </a:p>
          <a:p>
            <a:r>
              <a:rPr lang="en-US" b="1" dirty="0">
                <a:solidFill>
                  <a:schemeClr val="bg1"/>
                </a:solidFill>
              </a:rPr>
              <a:t>www.rovese-career.com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ersani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81964"/>
            <a:ext cx="2755466" cy="857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2398633" cy="152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2976"/>
            <a:ext cx="2664296" cy="33303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764704"/>
            <a:ext cx="4464496" cy="288069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09515" y="1008598"/>
            <a:ext cx="43989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После успешного прохождения практики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для выпускников ИГХТУ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ПРЕДЛАГАЕМ стажировку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на АО «</a:t>
            </a:r>
            <a:r>
              <a:rPr lang="ru-RU" sz="1600" b="1" dirty="0" err="1">
                <a:solidFill>
                  <a:schemeClr val="bg1"/>
                </a:solidFill>
              </a:rPr>
              <a:t>Сызранская</a:t>
            </a:r>
            <a:r>
              <a:rPr lang="ru-RU" sz="1600" b="1" dirty="0">
                <a:solidFill>
                  <a:schemeClr val="bg1"/>
                </a:solidFill>
              </a:rPr>
              <a:t> Керамика» в должности:</a:t>
            </a:r>
          </a:p>
          <a:p>
            <a:pPr algn="just"/>
            <a:endParaRPr lang="ru-RU" sz="16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МАСТЕР производственной лаборатории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МАСТЕР производственного участка</a:t>
            </a:r>
            <a:endParaRPr lang="ru-RU" sz="1400" i="1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3694131"/>
            <a:ext cx="4464496" cy="2903221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3" y="3717032"/>
            <a:ext cx="41764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  - полное участие в инновационных методах производства санитарно-строительной керамики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оплата согласно штатного расписания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от 21000 рублей в месяц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компенсация оплаты жилья в г. Сызрань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бонусы ежемесячно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-     возможность работы и  стажировки в других предприятиях </a:t>
            </a:r>
            <a:r>
              <a:rPr lang="en-US" sz="1600" b="1" dirty="0" err="1">
                <a:solidFill>
                  <a:schemeClr val="bg1"/>
                </a:solidFill>
              </a:rPr>
              <a:t>Rovese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1400" b="1" i="1" u="sng" dirty="0">
              <a:solidFill>
                <a:schemeClr val="bg1"/>
              </a:solidFill>
            </a:endParaRPr>
          </a:p>
          <a:p>
            <a:endParaRPr lang="ru-RU" sz="1400" b="1" i="1" u="sng" dirty="0">
              <a:solidFill>
                <a:schemeClr val="bg1"/>
              </a:solidFill>
            </a:endParaRPr>
          </a:p>
          <a:p>
            <a:r>
              <a:rPr lang="ru-RU" sz="1400" b="1" i="1" u="sng" dirty="0">
                <a:solidFill>
                  <a:schemeClr val="bg1"/>
                </a:solidFill>
              </a:rPr>
              <a:t> </a:t>
            </a:r>
            <a:endParaRPr lang="ru-RU" sz="1400" i="1" u="sng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51542" y="2914590"/>
            <a:ext cx="2903220" cy="446230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343"/>
            <a:ext cx="4380748" cy="277582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1"/>
            <a:ext cx="9108503" cy="55880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Содержимое 3" descr="IMG_6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4987" y="3879888"/>
            <a:ext cx="1893517" cy="264545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179512" y="90872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i="1" dirty="0"/>
              <a:t>Многие выпускники ИГХТУ </a:t>
            </a:r>
            <a:r>
              <a:rPr lang="ru-RU" b="1" i="1" dirty="0" smtClean="0"/>
              <a:t>выбрали </a:t>
            </a:r>
            <a:r>
              <a:rPr lang="ru-RU" b="1" i="1" dirty="0"/>
              <a:t>для старта своей карьеры именно </a:t>
            </a:r>
            <a:r>
              <a:rPr lang="ru-RU" b="1" i="1" dirty="0" err="1"/>
              <a:t>Сызранскую</a:t>
            </a:r>
            <a:r>
              <a:rPr lang="ru-RU" b="1" i="1" dirty="0"/>
              <a:t> Керамику, все они успешны в своей профессиональной сфере.</a:t>
            </a:r>
            <a:endParaRPr lang="ru-RU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4653136"/>
            <a:ext cx="3968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400" b="1" i="1" u="sng" dirty="0"/>
              <a:t>Зайцева-</a:t>
            </a:r>
            <a:r>
              <a:rPr lang="ru-RU" sz="1400" b="1" i="1" u="sng" dirty="0" err="1"/>
              <a:t>Скочкова</a:t>
            </a:r>
            <a:r>
              <a:rPr lang="ru-RU" sz="1400" b="1" i="1" u="sng" dirty="0"/>
              <a:t> Ольга </a:t>
            </a:r>
            <a:r>
              <a:rPr lang="ru-RU" sz="1400" b="1" i="1" dirty="0"/>
              <a:t>– начальник</a:t>
            </a:r>
          </a:p>
          <a:p>
            <a:r>
              <a:rPr lang="ru-RU" sz="1400" b="1" i="1" dirty="0"/>
              <a:t>                модельно-технологического участка</a:t>
            </a:r>
          </a:p>
          <a:p>
            <a:r>
              <a:rPr lang="ru-RU" sz="1400" b="1" i="1" dirty="0"/>
              <a:t>  </a:t>
            </a:r>
          </a:p>
          <a:p>
            <a:pPr>
              <a:buNone/>
            </a:pPr>
            <a:r>
              <a:rPr lang="ru-RU" sz="1400" b="1" i="1" u="sng" dirty="0"/>
              <a:t> Медведева Ирина</a:t>
            </a:r>
            <a:r>
              <a:rPr lang="ru-RU" sz="1400" b="1" i="1" dirty="0"/>
              <a:t> – заместитель</a:t>
            </a:r>
          </a:p>
          <a:p>
            <a:pPr>
              <a:buNone/>
            </a:pPr>
            <a:r>
              <a:rPr lang="ru-RU" sz="1400" b="1" i="1" dirty="0"/>
              <a:t>               начальника цеха литья   </a:t>
            </a:r>
          </a:p>
          <a:p>
            <a:pPr>
              <a:buNone/>
            </a:pPr>
            <a:endParaRPr lang="ru-RU" sz="1400" b="1" i="1" dirty="0"/>
          </a:p>
          <a:p>
            <a:pPr>
              <a:buNone/>
            </a:pPr>
            <a:r>
              <a:rPr lang="ru-RU" sz="1400" b="1" i="1" dirty="0"/>
              <a:t> </a:t>
            </a:r>
            <a:r>
              <a:rPr lang="ru-RU" sz="1400" b="1" i="1" u="sng" dirty="0"/>
              <a:t>Тренин Евгений </a:t>
            </a:r>
            <a:r>
              <a:rPr lang="ru-RU" sz="1400" b="1" i="1" dirty="0"/>
              <a:t>– мастер участка литья</a:t>
            </a:r>
            <a:endParaRPr lang="ru-RU" sz="1400" i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628"/>
            <a:ext cx="2581275" cy="2644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02424" y="2857873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/>
              <a:t>Корнев Алексей </a:t>
            </a:r>
            <a:r>
              <a:rPr lang="ru-RU" sz="1400" b="1" i="1" dirty="0"/>
              <a:t>– инженер-технолог цеха литья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3338408"/>
            <a:ext cx="372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/>
              <a:t>Тетерина Татьяна </a:t>
            </a:r>
            <a:r>
              <a:rPr lang="ru-RU" sz="1400" b="1" i="1" dirty="0"/>
              <a:t>– начальник     </a:t>
            </a:r>
          </a:p>
          <a:p>
            <a:r>
              <a:rPr lang="ru-RU" sz="1400" b="1" i="1" dirty="0"/>
              <a:t>               керамического отдела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12297"/>
            <a:ext cx="2160240" cy="20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724128" y="820163"/>
            <a:ext cx="3346965" cy="5777189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1872208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3" y="820163"/>
            <a:ext cx="3272563" cy="433702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6952"/>
            <a:ext cx="2088232" cy="648072"/>
          </a:xfrm>
          <a:prstGeom prst="rect">
            <a:avLst/>
          </a:prstGeom>
        </p:spPr>
      </p:pic>
      <p:pic>
        <p:nvPicPr>
          <p:cNvPr id="6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6"/>
            <a:ext cx="2592288" cy="766842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661248"/>
            <a:ext cx="2043337" cy="749224"/>
          </a:xfrm>
          <a:prstGeom prst="rect">
            <a:avLst/>
          </a:prstGeom>
        </p:spPr>
      </p:pic>
      <p:sp>
        <p:nvSpPr>
          <p:cNvPr id="8" name="pole tekstowe 6"/>
          <p:cNvSpPr txBox="1"/>
          <p:nvPr/>
        </p:nvSpPr>
        <p:spPr>
          <a:xfrm>
            <a:off x="35496" y="98072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3399"/>
                </a:solidFill>
              </a:rPr>
              <a:t>Существует с 1967 года. </a:t>
            </a:r>
          </a:p>
          <a:p>
            <a:pPr algn="just"/>
            <a:r>
              <a:rPr lang="ru-RU" sz="1200" dirty="0">
                <a:solidFill>
                  <a:srgbClr val="003399"/>
                </a:solidFill>
              </a:rPr>
              <a:t>Самый молодой и динамичный бренд</a:t>
            </a:r>
            <a:r>
              <a:rPr lang="pl-PL" sz="1200" dirty="0">
                <a:solidFill>
                  <a:srgbClr val="003399"/>
                </a:solidFill>
              </a:rPr>
              <a:t>. </a:t>
            </a:r>
            <a:endParaRPr lang="ru-RU" sz="1200" dirty="0">
              <a:solidFill>
                <a:srgbClr val="003399"/>
              </a:solidFill>
            </a:endParaRPr>
          </a:p>
          <a:p>
            <a:pPr algn="just"/>
            <a:r>
              <a:rPr lang="ru-RU" sz="1200" dirty="0">
                <a:solidFill>
                  <a:srgbClr val="003399"/>
                </a:solidFill>
              </a:rPr>
              <a:t>Специализируется на предоставлении функциональных решений для ванных комнат по доступной цене. Продукция: </a:t>
            </a:r>
            <a:r>
              <a:rPr lang="ru-RU" sz="1200" dirty="0" err="1">
                <a:solidFill>
                  <a:srgbClr val="003399"/>
                </a:solidFill>
              </a:rPr>
              <a:t>санфаянс</a:t>
            </a:r>
            <a:r>
              <a:rPr lang="ru-RU" sz="1200" dirty="0">
                <a:solidFill>
                  <a:srgbClr val="003399"/>
                </a:solidFill>
              </a:rPr>
              <a:t> (унитазы, бачки, раковины), акриловые ванны, душевые кабины. </a:t>
            </a:r>
            <a:endParaRPr lang="pl-PL" sz="1200" dirty="0">
              <a:solidFill>
                <a:srgbClr val="003399"/>
              </a:solidFill>
            </a:endParaRPr>
          </a:p>
        </p:txBody>
      </p:sp>
      <p:sp>
        <p:nvSpPr>
          <p:cNvPr id="9" name="pole tekstowe 7"/>
          <p:cNvSpPr txBox="1"/>
          <p:nvPr/>
        </p:nvSpPr>
        <p:spPr>
          <a:xfrm>
            <a:off x="2261018" y="2564904"/>
            <a:ext cx="346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920000"/>
                </a:solidFill>
              </a:rPr>
              <a:t>Основан в 1883 году.                       </a:t>
            </a:r>
          </a:p>
          <a:p>
            <a:pPr algn="just"/>
            <a:r>
              <a:rPr lang="ru-RU" sz="1200" dirty="0">
                <a:solidFill>
                  <a:srgbClr val="920000"/>
                </a:solidFill>
              </a:rPr>
              <a:t>Старейший польский бренд в категории керамической плитки</a:t>
            </a:r>
            <a:r>
              <a:rPr lang="pl-PL" sz="1200" dirty="0">
                <a:solidFill>
                  <a:srgbClr val="920000"/>
                </a:solidFill>
              </a:rPr>
              <a:t>. </a:t>
            </a:r>
            <a:endParaRPr lang="ru-RU" sz="1200" dirty="0">
              <a:solidFill>
                <a:srgbClr val="920000"/>
              </a:solidFill>
            </a:endParaRPr>
          </a:p>
          <a:p>
            <a:pPr algn="just"/>
            <a:r>
              <a:rPr lang="ru-RU" sz="1200" dirty="0">
                <a:solidFill>
                  <a:srgbClr val="920000"/>
                </a:solidFill>
              </a:rPr>
              <a:t>Это классический стиль, опыт и высокое качество.</a:t>
            </a:r>
            <a:r>
              <a:rPr lang="pl-PL" sz="1200" dirty="0">
                <a:solidFill>
                  <a:srgbClr val="920000"/>
                </a:solidFill>
              </a:rPr>
              <a:t> </a:t>
            </a:r>
            <a:r>
              <a:rPr lang="ru-RU" sz="1200" dirty="0">
                <a:solidFill>
                  <a:srgbClr val="920000"/>
                </a:solidFill>
              </a:rPr>
              <a:t>С 2011 году продукция бренда была обогащена, мебелью для ванн и акриловая продукция.</a:t>
            </a:r>
            <a:endParaRPr lang="pl-PL" sz="1200" dirty="0">
              <a:solidFill>
                <a:srgbClr val="920000"/>
              </a:solidFill>
            </a:endParaRPr>
          </a:p>
        </p:txBody>
      </p:sp>
      <p:sp>
        <p:nvSpPr>
          <p:cNvPr id="10" name="pole tekstowe 8"/>
          <p:cNvSpPr txBox="1"/>
          <p:nvPr/>
        </p:nvSpPr>
        <p:spPr>
          <a:xfrm>
            <a:off x="35497" y="402887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бренд с 1863г. является брендом «Премиум» рассчитан на самых требовательных клиентов.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Здесь производится изысканная  фарфоровая и фаянсовая плитка, каминная плитка 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керамогранит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Отличительная черта бренда - высокое качество и  высокая ценовая категория.                             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9"/>
          <p:cNvSpPr txBox="1"/>
          <p:nvPr/>
        </p:nvSpPr>
        <p:spPr>
          <a:xfrm>
            <a:off x="2006826" y="5589240"/>
            <a:ext cx="379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очень узнаваемый бренд на Британских островах, </a:t>
            </a:r>
          </a:p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связанные с производством и поставкой </a:t>
            </a:r>
          </a:p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высококачественных настенных и напольных плиток.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Длинная рыночная традиция восходящая к 1894 года.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32648" y="5253007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Объемный ассортимент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выпускаемой продукции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удовлетворяет вкусам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самых разных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4301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2"/>
          <a:stretch/>
        </p:blipFill>
        <p:spPr>
          <a:xfrm>
            <a:off x="1" y="756196"/>
            <a:ext cx="9144000" cy="598517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512" y="817548"/>
            <a:ext cx="6670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Опочно</a:t>
            </a: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более 125 лет на польском рынке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85398" y="836712"/>
            <a:ext cx="19806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</a:rPr>
              <a:t>ежегодно</a:t>
            </a:r>
          </a:p>
          <a:p>
            <a:r>
              <a:rPr lang="pl-PL" sz="4800" b="1" dirty="0">
                <a:solidFill>
                  <a:srgbClr val="CC0000"/>
                </a:solidFill>
              </a:rPr>
              <a:t>27</a:t>
            </a:r>
            <a:r>
              <a:rPr lang="ru-RU" sz="2400" b="1" dirty="0" err="1">
                <a:solidFill>
                  <a:srgbClr val="CC0000"/>
                </a:solidFill>
              </a:rPr>
              <a:t>млн.м</a:t>
            </a:r>
            <a:r>
              <a:rPr lang="pl-PL" sz="2400" b="1" baseline="30000" dirty="0">
                <a:solidFill>
                  <a:srgbClr val="C00000"/>
                </a:solidFill>
              </a:rPr>
              <a:t>2</a:t>
            </a:r>
            <a:r>
              <a:rPr lang="ru-RU" sz="2400" b="1" baseline="30000" dirty="0">
                <a:solidFill>
                  <a:srgbClr val="C00000"/>
                </a:solidFill>
              </a:rPr>
              <a:t> </a:t>
            </a:r>
          </a:p>
          <a:p>
            <a:r>
              <a:rPr lang="ru-RU" sz="5400" b="1" baseline="30000" dirty="0">
                <a:solidFill>
                  <a:srgbClr val="C00000"/>
                </a:solidFill>
              </a:rPr>
              <a:t> плитки</a:t>
            </a:r>
            <a:r>
              <a:rPr lang="ru-RU" sz="2400" b="1" dirty="0">
                <a:solidFill>
                  <a:srgbClr val="CC0000"/>
                </a:solidFill>
              </a:rPr>
              <a:t> </a:t>
            </a:r>
            <a:endParaRPr lang="pl-PL" sz="5400" b="1" dirty="0">
              <a:solidFill>
                <a:srgbClr val="CC0000"/>
              </a:solidFill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92781" y="1342509"/>
            <a:ext cx="61059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</a:rPr>
              <a:t>Производство</a:t>
            </a:r>
            <a:r>
              <a:rPr lang="pl-PL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настенной и напольной плитки, глазурованной  или неглазурованной а так же </a:t>
            </a:r>
            <a:r>
              <a:rPr lang="ru-RU" dirty="0" err="1">
                <a:solidFill>
                  <a:schemeClr val="bg1"/>
                </a:solidFill>
              </a:rPr>
              <a:t>керамогранита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14760"/>
          <a:stretch/>
        </p:blipFill>
        <p:spPr>
          <a:xfrm>
            <a:off x="0" y="764704"/>
            <a:ext cx="9144000" cy="581026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512" y="692696"/>
            <a:ext cx="6367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Церсанит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Польша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10 лет опыта, 7га земли</a:t>
            </a:r>
            <a:endParaRPr lang="pl-P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71182" y="941819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>
                <a:solidFill>
                  <a:srgbClr val="CC0000"/>
                </a:solidFill>
              </a:rPr>
              <a:t>4</a:t>
            </a:r>
            <a:r>
              <a:rPr lang="pl-PL" sz="4000" b="1" dirty="0">
                <a:solidFill>
                  <a:srgbClr val="CC0000"/>
                </a:solidFill>
              </a:rPr>
              <a:t>20</a:t>
            </a:r>
            <a:r>
              <a:rPr lang="ru-RU" sz="1600" b="1" dirty="0">
                <a:solidFill>
                  <a:srgbClr val="CC0000"/>
                </a:solidFill>
              </a:rPr>
              <a:t>тыс</a:t>
            </a:r>
            <a:endParaRPr lang="pl-PL" sz="4000" b="1" dirty="0">
              <a:solidFill>
                <a:srgbClr val="CC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97374" y="1445875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>
                <a:solidFill>
                  <a:srgbClr val="CC0000"/>
                </a:solidFill>
              </a:rPr>
              <a:t>3</a:t>
            </a:r>
            <a:r>
              <a:rPr lang="pl-PL" sz="4000" b="1" dirty="0">
                <a:solidFill>
                  <a:srgbClr val="CC0000"/>
                </a:solidFill>
              </a:rPr>
              <a:t>02</a:t>
            </a:r>
            <a:r>
              <a:rPr lang="ru-RU" sz="1600" b="1" dirty="0">
                <a:solidFill>
                  <a:srgbClr val="CC0000"/>
                </a:solidFill>
              </a:rPr>
              <a:t>тыс</a:t>
            </a:r>
            <a:endParaRPr lang="pl-PL" sz="4000" b="1" dirty="0">
              <a:solidFill>
                <a:srgbClr val="CC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21723" y="1137518"/>
            <a:ext cx="6325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>
                    <a:lumMod val="95000"/>
                  </a:prstClr>
                </a:solidFill>
              </a:rPr>
              <a:t>Производство мебели для ванных комнат, душевых кабин, поддонов, акриловых ванн и комплектующих к сантехнике.</a:t>
            </a:r>
            <a:endParaRPr lang="pl-PL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392488" cy="401006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41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4"/>
          <a:stretch/>
        </p:blipFill>
        <p:spPr>
          <a:xfrm>
            <a:off x="0" y="764704"/>
            <a:ext cx="9144000" cy="576064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5536" y="765174"/>
            <a:ext cx="310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Церсанит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Россия</a:t>
            </a: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092280" y="692696"/>
            <a:ext cx="1872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C0000"/>
                </a:solidFill>
              </a:rPr>
              <a:t>2</a:t>
            </a:r>
            <a:r>
              <a:rPr lang="ru-RU" sz="2400" b="1" dirty="0">
                <a:solidFill>
                  <a:srgbClr val="CC0000"/>
                </a:solidFill>
              </a:rPr>
              <a:t>млн </a:t>
            </a:r>
          </a:p>
          <a:p>
            <a:r>
              <a:rPr lang="ru-RU" sz="2400" b="1" dirty="0" err="1">
                <a:solidFill>
                  <a:srgbClr val="CC0000"/>
                </a:solidFill>
              </a:rPr>
              <a:t>санфаянса</a:t>
            </a:r>
            <a:endParaRPr lang="ru-RU" sz="2400" b="1" dirty="0">
              <a:solidFill>
                <a:srgbClr val="CC0000"/>
              </a:solidFill>
            </a:endParaRPr>
          </a:p>
          <a:p>
            <a:r>
              <a:rPr lang="ru-RU" sz="2400" b="1" dirty="0">
                <a:solidFill>
                  <a:srgbClr val="CC0000"/>
                </a:solidFill>
              </a:rPr>
              <a:t>ежегодно</a:t>
            </a:r>
            <a:endParaRPr lang="pl-PL" sz="5400" b="1" dirty="0">
              <a:solidFill>
                <a:srgbClr val="CC0000"/>
              </a:solidFill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644008" y="810578"/>
            <a:ext cx="2376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>
                    <a:lumMod val="95000"/>
                  </a:prstClr>
                </a:solidFill>
              </a:rPr>
              <a:t>Производство сантехники отличающейся долговечностью и и белейшим оттенком глазури. </a:t>
            </a:r>
            <a:endParaRPr lang="pl-PL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98" y="2636912"/>
            <a:ext cx="5328592" cy="38884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400002"/>
            <a:ext cx="4139952" cy="26770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4176464" cy="24482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988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764704"/>
            <a:ext cx="4104456" cy="5850657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64704"/>
            <a:ext cx="4822256" cy="127813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2013 г. в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Сызранской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Керамике </a:t>
            </a:r>
            <a:br>
              <a:rPr 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sz="2000" b="1" dirty="0">
                <a:solidFill>
                  <a:srgbClr val="0070C0"/>
                </a:solidFill>
                <a:latin typeface="+mn-lt"/>
              </a:rPr>
              <a:t>завершен крупномасштабный </a:t>
            </a:r>
            <a:br>
              <a:rPr 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sz="2000" b="1" dirty="0">
                <a:solidFill>
                  <a:srgbClr val="0070C0"/>
                </a:solidFill>
                <a:latin typeface="+mn-lt"/>
              </a:rPr>
              <a:t>инвестиционный проект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endParaRPr lang="ru-RU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826815"/>
            <a:ext cx="46782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Установлены </a:t>
            </a:r>
          </a:p>
          <a:p>
            <a:pPr algn="just"/>
            <a:r>
              <a:rPr lang="ru-RU" sz="1600" b="1" dirty="0"/>
              <a:t>-   дополнительные ёмкости для изготовления масс – </a:t>
            </a:r>
            <a:r>
              <a:rPr lang="ru-RU" sz="1600" b="1" dirty="0" err="1"/>
              <a:t>шликера</a:t>
            </a:r>
            <a:r>
              <a:rPr lang="ru-RU" sz="1600" b="1" dirty="0"/>
              <a:t> и глазури, </a:t>
            </a:r>
          </a:p>
          <a:p>
            <a:pPr algn="just"/>
            <a:r>
              <a:rPr lang="ru-RU" sz="1600" b="1" dirty="0"/>
              <a:t>- вторая туннельная печь немецкого производства и сушилка непрерывного действия, </a:t>
            </a:r>
          </a:p>
          <a:p>
            <a:pPr algn="just">
              <a:buFontTx/>
              <a:buChar char="-"/>
            </a:pPr>
            <a:r>
              <a:rPr lang="ru-RU" sz="1600" b="1" dirty="0"/>
              <a:t> (к восьми имеющимся) шесть новых литьевых машин,  </a:t>
            </a:r>
          </a:p>
          <a:p>
            <a:pPr algn="just">
              <a:buFontTx/>
              <a:buChar char="-"/>
            </a:pPr>
            <a:r>
              <a:rPr lang="ru-RU" sz="1600" b="1" dirty="0"/>
              <a:t> к шести уже имеющимся линиям) дополнительно восемь линий глазурования, немецкого и итальянского производства.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Увеличена численность персонала на 50%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Начат новый проект по реорганизации складских площадей – построены стеллажи высотой 9,5 м, закуплены </a:t>
            </a:r>
            <a:r>
              <a:rPr lang="ru-RU" sz="1600" b="1" dirty="0" err="1"/>
              <a:t>ричтраки</a:t>
            </a:r>
            <a:r>
              <a:rPr lang="ru-RU" sz="1600" b="1" dirty="0"/>
              <a:t> (штабелёры) вводится современная автоматизированная система учёта продукции </a:t>
            </a:r>
            <a:r>
              <a:rPr lang="en-US" sz="1600" b="1" dirty="0" err="1"/>
              <a:t>penta</a:t>
            </a:r>
            <a:r>
              <a:rPr lang="en-US" sz="1600" b="1" dirty="0"/>
              <a:t> WMS</a:t>
            </a:r>
            <a:r>
              <a:rPr lang="ru-RU" sz="1600" b="1" dirty="0"/>
              <a:t>.</a:t>
            </a:r>
          </a:p>
          <a:p>
            <a:pPr algn="just"/>
            <a:endParaRPr lang="ru-RU" sz="16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5" y="836712"/>
            <a:ext cx="2473159" cy="1499038"/>
          </a:xfr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7" y="5013176"/>
            <a:ext cx="2545515" cy="15841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3" y="3645024"/>
            <a:ext cx="2571767" cy="171536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0734"/>
            <a:ext cx="2499759" cy="1607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654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232248" cy="2437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5076056" cy="51796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- СТАБИЛЬНАЯ                                  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   ЗАРАБОТНАЯ ПЛАТА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- ГАРАНТИРОВАННЫЙ  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   СОЦИАЛЬНЫЙ ПАКЕТ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- СТИМУЛИРУЮЩИЕ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                           БОНУСЫ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   ПРОГРАММЫ  ПРОФЕССИОНАЛЬНОГО   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РАЗВИТИЯ</a:t>
            </a:r>
          </a:p>
          <a:p>
            <a:pPr marL="342900" indent="-342900" algn="l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ПОМОЩЬ МОЛОДЫМ СПЕЦИАЛИСТАМ В    ОРГАНИЗАЦИИ ЖИЛЬЯ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  ДРУЖЕЛЮБНАЯ АТМОСФЕРА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  МОЛОДОЙ  КОЛЛЕКТИВ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  АКТИВНЫЙ ОТДЫХ С КОЛЛЕГАМИ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   ВОЗМОЖНОСТЬ СТАЖИРОВКИ В ЕВРОПЕ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pl-PL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4000" y="764704"/>
            <a:ext cx="3310088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Работа в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ROVESE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2019" y="764704"/>
            <a:ext cx="3816424" cy="583264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РАБОТА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ДОЛЖНА ПРИНОСИТЬ </a:t>
            </a:r>
            <a:r>
              <a:rPr lang="ru-RU" sz="2800" b="1" dirty="0">
                <a:solidFill>
                  <a:schemeClr val="bg1"/>
                </a:solidFill>
              </a:rPr>
              <a:t>УДОВОЛЬСТВИЕ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ИЛИ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ДЕНЬГИ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75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25212"/>
            <a:ext cx="2839028" cy="34281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0080"/>
            <a:ext cx="9144000" cy="6093296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/>
              <a:t>«Наша компания для  динамичных</a:t>
            </a:r>
          </a:p>
          <a:p>
            <a:r>
              <a:rPr lang="ru-RU" sz="1400" b="1" i="1" u="sng" dirty="0"/>
              <a:t> людей, для тех кто любит </a:t>
            </a:r>
          </a:p>
          <a:p>
            <a:r>
              <a:rPr lang="ru-RU" sz="1400" b="1" i="1" u="sng" dirty="0"/>
              <a:t>движение. Постоянное движение</a:t>
            </a:r>
          </a:p>
          <a:p>
            <a:r>
              <a:rPr lang="ru-RU" sz="1400" b="1" i="1" u="sng" dirty="0"/>
              <a:t>и в процессе работы и движение </a:t>
            </a:r>
          </a:p>
          <a:p>
            <a:r>
              <a:rPr lang="ru-RU" sz="1400" b="1" i="1" u="sng" dirty="0"/>
              <a:t>по карьерной лестнице»</a:t>
            </a:r>
          </a:p>
          <a:p>
            <a:endParaRPr lang="ru-RU" sz="1400" i="1" u="sng" dirty="0"/>
          </a:p>
          <a:p>
            <a:r>
              <a:rPr lang="ru-RU" sz="1400" i="1" u="sng" dirty="0"/>
              <a:t>Инженер-технолог цеха литья </a:t>
            </a:r>
          </a:p>
          <a:p>
            <a:r>
              <a:rPr lang="ru-RU" sz="1400" i="1" u="sng" dirty="0"/>
              <a:t>Петрайтис Юрий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79062"/>
            <a:ext cx="2987824" cy="200632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116" y="749603"/>
            <a:ext cx="2943581" cy="198656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softEdge rad="762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87824" y="749603"/>
            <a:ext cx="33082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>
                <a:solidFill>
                  <a:schemeClr val="bg1"/>
                </a:solidFill>
              </a:rPr>
              <a:t>«Спасибо компании за 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предоставленную возможность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освоить английский язык.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Получив международный сертификат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 </a:t>
            </a:r>
            <a:r>
              <a:rPr lang="en-US" sz="1400" b="1" i="1" u="sng" dirty="0">
                <a:solidFill>
                  <a:schemeClr val="bg1"/>
                </a:solidFill>
              </a:rPr>
              <a:t>TELC </a:t>
            </a:r>
            <a:r>
              <a:rPr lang="ru-RU" sz="1400" b="1" i="1" u="sng" dirty="0">
                <a:solidFill>
                  <a:schemeClr val="bg1"/>
                </a:solidFill>
              </a:rPr>
              <a:t>– у меня открываются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большие перспективы и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в работе и в жизни!»</a:t>
            </a:r>
            <a:endParaRPr lang="ru-RU" sz="1400" i="1" u="sng" dirty="0">
              <a:solidFill>
                <a:schemeClr val="bg1"/>
              </a:solidFill>
            </a:endParaRPr>
          </a:p>
          <a:p>
            <a:r>
              <a:rPr lang="ru-RU" sz="1400" i="1" u="sng" dirty="0" err="1">
                <a:solidFill>
                  <a:schemeClr val="bg1"/>
                </a:solidFill>
              </a:rPr>
              <a:t>Зам.начальника</a:t>
            </a:r>
            <a:r>
              <a:rPr lang="ru-RU" sz="1400" i="1" u="sng" dirty="0">
                <a:solidFill>
                  <a:schemeClr val="bg1"/>
                </a:solidFill>
              </a:rPr>
              <a:t> цеха литья</a:t>
            </a:r>
          </a:p>
          <a:p>
            <a:r>
              <a:rPr lang="ru-RU" sz="1400" i="1" u="sng" dirty="0">
                <a:solidFill>
                  <a:schemeClr val="bg1"/>
                </a:solidFill>
              </a:rPr>
              <a:t>Линьков Илья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4925486"/>
            <a:ext cx="31922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>
                <a:solidFill>
                  <a:schemeClr val="bg1"/>
                </a:solidFill>
              </a:rPr>
              <a:t>«Жду окончания квартала – надеюсь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моя смена  ЛУЧШАЯ! Мы с ребятами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выбрали  аквапарк, хотя пейнтбол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тоже был неплох. Не знаю больше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заводов где вот так весело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работать»    </a:t>
            </a:r>
          </a:p>
          <a:p>
            <a:r>
              <a:rPr lang="ru-RU" sz="1400" i="1" u="sng" dirty="0" err="1">
                <a:solidFill>
                  <a:schemeClr val="bg1"/>
                </a:solidFill>
              </a:rPr>
              <a:t>Оправщик</a:t>
            </a:r>
            <a:r>
              <a:rPr lang="ru-RU" sz="1400" i="1" u="sng" dirty="0">
                <a:solidFill>
                  <a:schemeClr val="bg1"/>
                </a:solidFill>
              </a:rPr>
              <a:t>-чистильщик </a:t>
            </a:r>
          </a:p>
          <a:p>
            <a:r>
              <a:rPr lang="ru-RU" sz="1400" i="1" u="sng" dirty="0" err="1">
                <a:solidFill>
                  <a:schemeClr val="bg1"/>
                </a:solidFill>
              </a:rPr>
              <a:t>Шулаев</a:t>
            </a:r>
            <a:r>
              <a:rPr lang="ru-RU" sz="1400" i="1" u="sng" dirty="0">
                <a:solidFill>
                  <a:schemeClr val="bg1"/>
                </a:solidFill>
              </a:rPr>
              <a:t> Артур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2780928"/>
            <a:ext cx="31272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>
                <a:solidFill>
                  <a:schemeClr val="bg1"/>
                </a:solidFill>
              </a:rPr>
              <a:t>«Приятно, когда компания уделяет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такое внимание нашим детям 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и семьям. Ведь не только работой</a:t>
            </a:r>
          </a:p>
          <a:p>
            <a:r>
              <a:rPr lang="ru-RU" sz="1400" b="1" i="1" u="sng" dirty="0">
                <a:solidFill>
                  <a:schemeClr val="bg1"/>
                </a:solidFill>
              </a:rPr>
              <a:t>живем.»</a:t>
            </a:r>
          </a:p>
          <a:p>
            <a:endParaRPr lang="ru-RU" sz="1400" i="1" u="sng" dirty="0">
              <a:solidFill>
                <a:schemeClr val="bg1"/>
              </a:solidFill>
            </a:endParaRPr>
          </a:p>
          <a:p>
            <a:r>
              <a:rPr lang="ru-RU" sz="1400" i="1" u="sng" dirty="0" err="1">
                <a:solidFill>
                  <a:schemeClr val="bg1"/>
                </a:solidFill>
              </a:rPr>
              <a:t>Оправщик</a:t>
            </a:r>
            <a:r>
              <a:rPr lang="ru-RU" sz="1400" i="1" u="sng" dirty="0">
                <a:solidFill>
                  <a:schemeClr val="bg1"/>
                </a:solidFill>
              </a:rPr>
              <a:t>-чистильщик </a:t>
            </a:r>
          </a:p>
          <a:p>
            <a:r>
              <a:rPr lang="ru-RU" sz="1400" i="1" u="sng" dirty="0" err="1">
                <a:solidFill>
                  <a:schemeClr val="bg1"/>
                </a:solidFill>
              </a:rPr>
              <a:t>Руфина</a:t>
            </a:r>
            <a:r>
              <a:rPr lang="ru-RU" sz="1400" i="1" u="sng">
                <a:solidFill>
                  <a:schemeClr val="bg1"/>
                </a:solidFill>
              </a:rPr>
              <a:t> Осипова</a:t>
            </a:r>
            <a:endParaRPr lang="ru-RU" sz="1400" i="1" u="sng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" y="4879062"/>
            <a:ext cx="2946922" cy="194450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4" y="2659646"/>
            <a:ext cx="2551992" cy="236000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7" y="754776"/>
            <a:ext cx="2376263" cy="2204864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057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864096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СТАТЬ ЧЛЕНОМ КОМАНДЫ  </a:t>
            </a:r>
            <a:r>
              <a:rPr lang="en-US" sz="2400" b="1" dirty="0"/>
              <a:t>ROVESE  </a:t>
            </a:r>
            <a:r>
              <a:rPr lang="ru-RU" sz="2400" b="1" dirty="0"/>
              <a:t>ПРОСТО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06" y="1700808"/>
            <a:ext cx="1173718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ШАГ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70011"/>
            <a:ext cx="1173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ШАГ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5993" y="3534107"/>
            <a:ext cx="1173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ШАГ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365104"/>
            <a:ext cx="1173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ШАГ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177281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Оставить нам резюме или анкету с информацией о себе, о своих достижениях и интересах</a:t>
            </a:r>
          </a:p>
          <a:p>
            <a:r>
              <a:rPr lang="ru-RU" sz="1400" dirty="0"/>
              <a:t>на </a:t>
            </a:r>
            <a:r>
              <a:rPr lang="en-US" sz="1400" dirty="0"/>
              <a:t>Email</a:t>
            </a:r>
            <a:r>
              <a:rPr lang="ru-RU" sz="1400" dirty="0"/>
              <a:t>: </a:t>
            </a:r>
            <a:r>
              <a:rPr lang="en-US" sz="1400" b="1" dirty="0">
                <a:hlinkClick r:id="rId2"/>
              </a:rPr>
              <a:t>sk.personal@cersanit.ru</a:t>
            </a:r>
            <a:r>
              <a:rPr lang="ru-RU" sz="1400" b="1" dirty="0"/>
              <a:t> </a:t>
            </a:r>
            <a:r>
              <a:rPr lang="ru-RU" sz="1400" dirty="0"/>
              <a:t>или по т. 8(464)90-21-41 / 8927-893-77-24</a:t>
            </a:r>
          </a:p>
          <a:p>
            <a:r>
              <a:rPr lang="ru-RU" sz="1400" dirty="0"/>
              <a:t>На основании потребности в кадрах мы выбираем кандидатов из полученных анкет и резюме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27617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Пройти стажировку (практику) на предприятии, во время которой выполнить задание</a:t>
            </a:r>
          </a:p>
          <a:p>
            <a:r>
              <a:rPr lang="ru-RU" sz="1400" dirty="0"/>
              <a:t>Директора производства и предоставить полный отчет.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3554432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процессе стажировки (практики) узнать подробно обо всех участках производства,</a:t>
            </a:r>
          </a:p>
          <a:p>
            <a:r>
              <a:rPr lang="ru-RU" sz="1400" dirty="0"/>
              <a:t>получить опыт работы  в производстве керамических материалов и  стать членом нашей команды.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443711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Завершающее интервью</a:t>
            </a:r>
            <a:r>
              <a:rPr lang="en-US" sz="1400" dirty="0"/>
              <a:t> </a:t>
            </a:r>
            <a:r>
              <a:rPr lang="ru-RU" sz="1400" dirty="0"/>
              <a:t>с директором производства и специалистом бюро </a:t>
            </a:r>
          </a:p>
          <a:p>
            <a:r>
              <a:rPr lang="ru-RU" sz="1400" dirty="0"/>
              <a:t>адаптации персонала, позволит составить  полное мнение о себе, </a:t>
            </a:r>
          </a:p>
          <a:p>
            <a:r>
              <a:rPr lang="ru-RU" sz="1400" dirty="0"/>
              <a:t>как о молодом специалисте,  о приобретенных  умениях, навыках,  </a:t>
            </a:r>
          </a:p>
          <a:p>
            <a:r>
              <a:rPr lang="ru-RU" sz="1400" dirty="0"/>
              <a:t>способностях  и ожиданиях от работы.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98765"/>
            <a:ext cx="8856984" cy="184665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Все это даёт Вам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преимущество при трудоустройстве </a:t>
            </a:r>
          </a:p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в компанию 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ROVESE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не только </a:t>
            </a:r>
            <a:r>
              <a:rPr lang="ru-RU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на территории России, но и за рубежом.</a:t>
            </a:r>
          </a:p>
          <a:p>
            <a:pPr algn="ctr"/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4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13953</TotalTime>
  <Words>908</Words>
  <Application>Microsoft Office PowerPoint</Application>
  <PresentationFormat>Экран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2013 г. в Сызранской Керамике  завершен крупномасштабный  инвестиционный проект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Mateusz.Mazurkiewicz@rovese.com</dc:creator>
  <cp:lastModifiedBy>Николай</cp:lastModifiedBy>
  <cp:revision>599</cp:revision>
  <dcterms:created xsi:type="dcterms:W3CDTF">2012-08-29T07:41:12Z</dcterms:created>
  <dcterms:modified xsi:type="dcterms:W3CDTF">2017-03-28T03:11:14Z</dcterms:modified>
</cp:coreProperties>
</file>